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4" r:id="rId2"/>
    <p:sldId id="382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14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Айгерим Абенова" userId="43fe01234006af43" providerId="LiveId" clId="{3F029EC1-89B5-4F2B-809B-B6D2DF5A9DE3}"/>
    <pc:docChg chg="undo redo custSel addSld delSld">
      <pc:chgData name="Айгерим Абенова" userId="43fe01234006af43" providerId="LiveId" clId="{3F029EC1-89B5-4F2B-809B-B6D2DF5A9DE3}" dt="2025-09-02T11:53:13.095" v="7" actId="2696"/>
      <pc:docMkLst>
        <pc:docMk/>
      </pc:docMkLst>
      <pc:sldChg chg="del">
        <pc:chgData name="Айгерим Абенова" userId="43fe01234006af43" providerId="LiveId" clId="{3F029EC1-89B5-4F2B-809B-B6D2DF5A9DE3}" dt="2025-09-02T11:52:48.944" v="0" actId="2696"/>
        <pc:sldMkLst>
          <pc:docMk/>
          <pc:sldMk cId="2469778902" sldId="256"/>
        </pc:sldMkLst>
      </pc:sldChg>
      <pc:sldChg chg="del">
        <pc:chgData name="Айгерим Абенова" userId="43fe01234006af43" providerId="LiveId" clId="{3F029EC1-89B5-4F2B-809B-B6D2DF5A9DE3}" dt="2025-09-02T11:52:51.172" v="1" actId="2696"/>
        <pc:sldMkLst>
          <pc:docMk/>
          <pc:sldMk cId="3815982569" sldId="259"/>
        </pc:sldMkLst>
      </pc:sldChg>
      <pc:sldChg chg="del">
        <pc:chgData name="Айгерим Абенова" userId="43fe01234006af43" providerId="LiveId" clId="{3F029EC1-89B5-4F2B-809B-B6D2DF5A9DE3}" dt="2025-09-02T11:52:53.690" v="2" actId="2696"/>
        <pc:sldMkLst>
          <pc:docMk/>
          <pc:sldMk cId="3543959904" sldId="260"/>
        </pc:sldMkLst>
      </pc:sldChg>
      <pc:sldChg chg="del">
        <pc:chgData name="Айгерим Абенова" userId="43fe01234006af43" providerId="LiveId" clId="{3F029EC1-89B5-4F2B-809B-B6D2DF5A9DE3}" dt="2025-09-02T11:52:55.569" v="3" actId="2696"/>
        <pc:sldMkLst>
          <pc:docMk/>
          <pc:sldMk cId="842200161" sldId="261"/>
        </pc:sldMkLst>
      </pc:sldChg>
      <pc:sldChg chg="del">
        <pc:chgData name="Айгерим Абенова" userId="43fe01234006af43" providerId="LiveId" clId="{3F029EC1-89B5-4F2B-809B-B6D2DF5A9DE3}" dt="2025-09-02T11:53:06.209" v="4" actId="2696"/>
        <pc:sldMkLst>
          <pc:docMk/>
          <pc:sldMk cId="3431890722" sldId="262"/>
        </pc:sldMkLst>
      </pc:sldChg>
      <pc:sldChg chg="add del">
        <pc:chgData name="Айгерим Абенова" userId="43fe01234006af43" providerId="LiveId" clId="{3F029EC1-89B5-4F2B-809B-B6D2DF5A9DE3}" dt="2025-09-02T11:53:13.095" v="7" actId="2696"/>
        <pc:sldMkLst>
          <pc:docMk/>
          <pc:sldMk cId="1753580522" sldId="38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89FB26-D49B-4B80-8DFB-63F27EB05A76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4915C-FE72-4A6E-B619-A41BAF3A59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865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C15746-D95F-4216-AB80-BFFFE76051C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739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CF16FF-DDB3-498E-B686-F1DD295B88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2FE8C94-B2A5-4630-8DB4-9B75BCFADE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851CE3-FEE7-4CB4-BF7B-258940166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08E6-5BE6-4C54-934C-152D78561F08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8BFF2F7-1EF1-4361-93E8-E874975FB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8BF92DA-59FE-4ACC-9CCE-EA7447E49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ADF03-A848-4E67-A705-DA551FC4E8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541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2448F3-BCF3-4969-8CD2-67BAEF7AB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FC782D-D1BB-4485-B612-0F2D01012E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03D3DBA-EA46-4292-8B59-E540BF542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08E6-5BE6-4C54-934C-152D78561F08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FA4718-2CFE-4E46-BB8E-0B8046662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ADE08F-7A1C-479A-A7E4-CC36DF528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ADF03-A848-4E67-A705-DA551FC4E8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417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D6C98B0-3A27-4A31-9542-6C6C2953D5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41FF5F6-3740-4120-B596-BEDA21AAAD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281A6E-7BB9-4F78-A4E7-E6C012E9D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08E6-5BE6-4C54-934C-152D78561F08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EA6BC0E-89DC-4BD6-A025-9A24D3C62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839808-BA7E-49E0-84B9-A3B5DA9D0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ADF03-A848-4E67-A705-DA551FC4E8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6957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7E0A44-59C0-47A9-A3F1-B9B769A58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C008C3-A807-4D0D-ABB3-DB8BFE735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6B84C6-4D33-4F44-9C3C-2FB4EBFA1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08E6-5BE6-4C54-934C-152D78561F08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2505D06-7064-4D75-8879-3AA1CEA55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A73092B-30AF-4E3C-9515-E4A4FB54A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ADF03-A848-4E67-A705-DA551FC4E8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282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B04D15-0BFB-4672-AD86-009F80B06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D6B6988-F19A-4ED6-9F33-13F2B08EEE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8049711-DF2D-458E-B68E-F1CFAF28B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08E6-5BE6-4C54-934C-152D78561F08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FD10BF8-A485-4E69-8F80-F113966A8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510B82-DB23-48A0-AFF0-2FC12DF2A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ADF03-A848-4E67-A705-DA551FC4E8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047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BE0433-01C3-4506-824F-1D0D52CC5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0BC88F5-19D5-41F0-8AE4-F6919431BC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386EA5-7432-4FBE-939E-F90C377F27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0A9F4F9-BE59-451E-91F6-5F9E77AF2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08E6-5BE6-4C54-934C-152D78561F08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50D7564-A230-4571-B9E7-C877C22A6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9FA1E94-2F18-456F-B78B-2FA6EC007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ADF03-A848-4E67-A705-DA551FC4E8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865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E6511A-040A-47AC-91CD-7E2F58155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826B55C-CBE2-472E-BFC6-B22D1D50F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329B684-956B-4267-A7EB-DE53795249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5933AA6-6631-42CE-AB09-273747AD2C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3D4B8EA-7945-4B2B-B90F-742C914C80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4BC8D07-0873-4BB5-AE66-3B785EC22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08E6-5BE6-4C54-934C-152D78561F08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3B050A9-97A1-4CE2-B264-1ED3602A2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837DA67-C17A-4658-8102-CCFCE41FA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ADF03-A848-4E67-A705-DA551FC4E8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74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BDEC25-FAAA-4AAD-9961-2DDDDF20B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43BBCD9-CD0C-48E5-9FA7-7DF5C6130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08E6-5BE6-4C54-934C-152D78561F08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D3AD869-D6D2-4C81-8061-F5E6F79F6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E9C60F6-F81E-4E29-AAFA-9CDD2A77E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ADF03-A848-4E67-A705-DA551FC4E8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211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4A25A27-8134-4227-BFAF-F6BFD066E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08E6-5BE6-4C54-934C-152D78561F08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3899E85-FEC0-4EBD-A288-3418D5159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DFEA6F2-D7CF-49A4-A8E1-2FE056C2C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ADF03-A848-4E67-A705-DA551FC4E8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563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C3ECD7-B46C-40F1-9A3A-F3A236076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AFB225-AE76-428F-A93D-299785168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438D34E-D6C4-414C-899B-FB0C8C88DC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24613D-FB0C-4E63-9E66-73F5EA8D8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08E6-5BE6-4C54-934C-152D78561F08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58C00BF-2170-4EE7-BDB5-54A1D10BC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6E2D533-F5CE-4B55-9CCB-8E111C479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ADF03-A848-4E67-A705-DA551FC4E8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502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B200A6-B3BF-40B4-9383-69E4368C3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4329A41-F3D3-49F0-B053-A04DAD5B2F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2A35385-218F-4AD0-AC36-CE468063D3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2044840-6178-44E2-BDE1-F318D7285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08E6-5BE6-4C54-934C-152D78561F08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936061C-32B6-4800-AA46-2D819BBD9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88CBB9A-5638-4094-99A1-12DAEF1E7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ADF03-A848-4E67-A705-DA551FC4E8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526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F5B366-7D51-41F6-A605-56CD3C07F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0F77E9A-11F5-4FC6-BEEC-7844667640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A7E292-511B-4D56-A8A8-AC17D96026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F08E6-5BE6-4C54-934C-152D78561F08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90F1B9-428E-4B7D-8B89-8C76F1BDC2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CCA9BF4-0C20-434C-BC6F-760A3201B6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ADF03-A848-4E67-A705-DA551FC4E8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3386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88;p1"/>
          <p:cNvSpPr txBox="1"/>
          <p:nvPr/>
        </p:nvSpPr>
        <p:spPr>
          <a:xfrm>
            <a:off x="414285" y="240004"/>
            <a:ext cx="11082031" cy="287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ru-RU" sz="1867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СОДЕРЖАНИЕ ПРОГРАММЫ ПРОФИЛАКТИКИ ТРАВЛИ (БУЛЛИНГА) ДЕТЕЙ «ДОСБОЛ</a:t>
            </a:r>
            <a:r>
              <a:rPr lang="en-US" sz="1867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LIKE» </a:t>
            </a:r>
            <a:endParaRPr lang="ru-RU" sz="1867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9B26E9DC-F6CA-45CF-B890-4F8022298B1E}"/>
              </a:ext>
            </a:extLst>
          </p:cNvPr>
          <p:cNvSpPr/>
          <p:nvPr/>
        </p:nvSpPr>
        <p:spPr>
          <a:xfrm>
            <a:off x="9457947" y="4992196"/>
            <a:ext cx="2071119" cy="1525529"/>
          </a:xfrm>
          <a:prstGeom prst="rect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endParaRPr lang="ru-RU" sz="1067" dirty="0"/>
          </a:p>
          <a:p>
            <a:pPr marL="183101" indent="-183101">
              <a:buFont typeface="+mj-lt"/>
              <a:buAutoNum type="arabicPeriod"/>
            </a:pPr>
            <a:r>
              <a:rPr lang="ru-RU" sz="1067" dirty="0"/>
              <a:t>Становимся взрослыми.</a:t>
            </a:r>
          </a:p>
          <a:p>
            <a:pPr marL="183101" indent="-183101">
              <a:buFont typeface="+mj-lt"/>
              <a:buAutoNum type="arabicPeriod"/>
            </a:pPr>
            <a:r>
              <a:rPr lang="ru-RU" sz="1067" dirty="0"/>
              <a:t>Ответственность – наш выбор.</a:t>
            </a:r>
          </a:p>
          <a:p>
            <a:pPr marL="183101" indent="-183101">
              <a:buFont typeface="+mj-lt"/>
              <a:buAutoNum type="arabicPeriod"/>
            </a:pPr>
            <a:r>
              <a:rPr lang="ru-RU" sz="1067" dirty="0"/>
              <a:t>Улаживаем конфликт.</a:t>
            </a:r>
          </a:p>
          <a:p>
            <a:pPr marL="183101" indent="-183101">
              <a:buFont typeface="+mj-lt"/>
              <a:buAutoNum type="arabicPeriod"/>
            </a:pPr>
            <a:r>
              <a:rPr lang="ru-RU" sz="1067" dirty="0"/>
              <a:t>Наш круг забот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7D6CBB3-968C-489E-9C2F-9B4EE7FD68E4}"/>
              </a:ext>
            </a:extLst>
          </p:cNvPr>
          <p:cNvSpPr txBox="1"/>
          <p:nvPr/>
        </p:nvSpPr>
        <p:spPr>
          <a:xfrm>
            <a:off x="-18939" y="2594494"/>
            <a:ext cx="769813" cy="2133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267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5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476A136-3141-40DF-8DBB-AA8E706A9D54}"/>
              </a:ext>
            </a:extLst>
          </p:cNvPr>
          <p:cNvSpPr txBox="1"/>
          <p:nvPr/>
        </p:nvSpPr>
        <p:spPr>
          <a:xfrm>
            <a:off x="2830990" y="2542010"/>
            <a:ext cx="842325" cy="2133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267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6</a:t>
            </a: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1C559D51-6BC5-4FE7-8C0A-21674D2CB3BB}"/>
              </a:ext>
            </a:extLst>
          </p:cNvPr>
          <p:cNvSpPr/>
          <p:nvPr/>
        </p:nvSpPr>
        <p:spPr>
          <a:xfrm>
            <a:off x="3703373" y="877600"/>
            <a:ext cx="2078184" cy="1670634"/>
          </a:xfrm>
          <a:prstGeom prst="rect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067" dirty="0"/>
          </a:p>
          <a:p>
            <a:pPr marL="121715" indent="-121715">
              <a:buFont typeface="+mj-lt"/>
              <a:buAutoNum type="arabicPeriod"/>
            </a:pPr>
            <a:r>
              <a:rPr lang="ru-RU" sz="1067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Мой дружный коллектив и я в нем.</a:t>
            </a:r>
          </a:p>
          <a:p>
            <a:pPr marL="121715" indent="-121715">
              <a:buFont typeface="+mj-lt"/>
              <a:buAutoNum type="arabicPeriod"/>
            </a:pPr>
            <a:r>
              <a:rPr lang="ru-RU" sz="1067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Наши интересы укрепляют дружбу.</a:t>
            </a:r>
          </a:p>
          <a:p>
            <a:pPr marL="121715" indent="-121715">
              <a:buFont typeface="+mj-lt"/>
              <a:buAutoNum type="arabicPeriod"/>
            </a:pPr>
            <a:r>
              <a:rPr lang="ru-RU" sz="1067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Учимся общаться с другими.</a:t>
            </a:r>
          </a:p>
          <a:p>
            <a:pPr marL="121715" indent="-121715">
              <a:buFont typeface="+mj-lt"/>
              <a:buAutoNum type="arabicPeriod"/>
            </a:pPr>
            <a:r>
              <a:rPr lang="ru-RU" sz="1067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Дарим добро вместе.</a:t>
            </a: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97A5685A-7F3B-477E-BE47-3E269B0413A9}"/>
              </a:ext>
            </a:extLst>
          </p:cNvPr>
          <p:cNvSpPr/>
          <p:nvPr/>
        </p:nvSpPr>
        <p:spPr>
          <a:xfrm>
            <a:off x="6889497" y="882084"/>
            <a:ext cx="2115329" cy="1666149"/>
          </a:xfrm>
          <a:prstGeom prst="rect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067" dirty="0"/>
              <a:t>1. Я уникален.</a:t>
            </a:r>
          </a:p>
          <a:p>
            <a:r>
              <a:rPr lang="ru-RU" sz="1067" dirty="0"/>
              <a:t>2.Мозаика наших сердец.</a:t>
            </a:r>
          </a:p>
          <a:p>
            <a:r>
              <a:rPr lang="ru-RU" sz="1067" dirty="0"/>
              <a:t>3. Мы под общим </a:t>
            </a:r>
            <a:r>
              <a:rPr lang="ru-RU" sz="1067" dirty="0" err="1"/>
              <a:t>шаныраком</a:t>
            </a:r>
            <a:r>
              <a:rPr lang="ru-RU" sz="1067" dirty="0"/>
              <a:t>.</a:t>
            </a:r>
          </a:p>
          <a:p>
            <a:r>
              <a:rPr lang="ru-RU" sz="1067" dirty="0"/>
              <a:t>4. Мы поддержка друг другу.</a:t>
            </a: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CFC07DF6-9773-4A46-A9D8-48491D2F5EBB}"/>
              </a:ext>
            </a:extLst>
          </p:cNvPr>
          <p:cNvSpPr/>
          <p:nvPr/>
        </p:nvSpPr>
        <p:spPr>
          <a:xfrm>
            <a:off x="805817" y="895704"/>
            <a:ext cx="1941439" cy="1652529"/>
          </a:xfrm>
          <a:prstGeom prst="rect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9590C45-8AD5-48F6-BD73-4E7C8F0DC66F}"/>
              </a:ext>
            </a:extLst>
          </p:cNvPr>
          <p:cNvSpPr txBox="1"/>
          <p:nvPr/>
        </p:nvSpPr>
        <p:spPr>
          <a:xfrm>
            <a:off x="809112" y="1311013"/>
            <a:ext cx="1962830" cy="9133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1715" indent="-121715">
              <a:buFont typeface="+mj-lt"/>
              <a:buAutoNum type="arabicPeriod"/>
            </a:pPr>
            <a:r>
              <a:rPr lang="ru-RU" sz="1067" dirty="0"/>
              <a:t>Хорошо, что я такой!</a:t>
            </a:r>
          </a:p>
          <a:p>
            <a:pPr marL="121715" indent="-121715">
              <a:buFont typeface="+mj-lt"/>
              <a:buAutoNum type="arabicPeriod"/>
            </a:pPr>
            <a:r>
              <a:rPr lang="ru-RU" sz="1067" dirty="0"/>
              <a:t>Богатство в многообразии, а сила – в единстве.</a:t>
            </a:r>
          </a:p>
          <a:p>
            <a:pPr marL="121715" indent="-121715">
              <a:buFont typeface="+mj-lt"/>
              <a:buAutoNum type="arabicPeriod"/>
            </a:pPr>
            <a:r>
              <a:rPr lang="ru-RU" sz="1067" dirty="0"/>
              <a:t>Ты и я – мы с тобой друзья!</a:t>
            </a:r>
          </a:p>
          <a:p>
            <a:pPr marL="121715" indent="-121715">
              <a:buFont typeface="+mj-lt"/>
              <a:buAutoNum type="arabicPeriod"/>
            </a:pPr>
            <a:r>
              <a:rPr lang="ru-RU" sz="1067" dirty="0"/>
              <a:t>В мире с собой и другими.</a:t>
            </a:r>
            <a:endParaRPr lang="ru-RU" sz="1067" b="1" cap="all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721E7BCE-C774-4A62-B98D-27D461DB2519}"/>
              </a:ext>
            </a:extLst>
          </p:cNvPr>
          <p:cNvSpPr/>
          <p:nvPr/>
        </p:nvSpPr>
        <p:spPr>
          <a:xfrm>
            <a:off x="805817" y="3039054"/>
            <a:ext cx="1922844" cy="1691297"/>
          </a:xfrm>
          <a:prstGeom prst="rect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121715" indent="-121715">
              <a:buFont typeface="+mj-lt"/>
              <a:buAutoNum type="arabicPeriod"/>
            </a:pPr>
            <a:r>
              <a:rPr lang="ru-RU" sz="1067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Я и стресс.</a:t>
            </a:r>
          </a:p>
          <a:p>
            <a:pPr marL="121715" indent="-121715">
              <a:buFont typeface="+mj-lt"/>
              <a:buAutoNum type="arabicPeriod"/>
            </a:pPr>
            <a:r>
              <a:rPr lang="ru-RU" sz="1067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Учимся управлять собой.</a:t>
            </a:r>
          </a:p>
          <a:p>
            <a:pPr marL="121715" indent="-121715">
              <a:buFont typeface="+mj-lt"/>
              <a:buAutoNum type="arabicPeriod"/>
            </a:pPr>
            <a:r>
              <a:rPr lang="ru-RU" sz="1067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Уверенность в себе - залог успешных отношений в классе.</a:t>
            </a:r>
          </a:p>
          <a:p>
            <a:pPr marL="121715" indent="-121715">
              <a:buFont typeface="+mj-lt"/>
              <a:buAutoNum type="arabicPeriod"/>
            </a:pPr>
            <a:r>
              <a:rPr lang="ru-RU" sz="1067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Мы в классе будем жить по-новому.</a:t>
            </a: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9B26E9DC-F6CA-45CF-B890-4F8022298B1E}"/>
              </a:ext>
            </a:extLst>
          </p:cNvPr>
          <p:cNvSpPr/>
          <p:nvPr/>
        </p:nvSpPr>
        <p:spPr>
          <a:xfrm>
            <a:off x="3761064" y="3058591"/>
            <a:ext cx="2081043" cy="1727513"/>
          </a:xfrm>
          <a:prstGeom prst="rect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121715" indent="-121715">
              <a:buFont typeface="+mj-lt"/>
              <a:buAutoNum type="arabicPeriod"/>
            </a:pPr>
            <a:r>
              <a:rPr lang="ru-RU" sz="1067" dirty="0"/>
              <a:t>Я среди других. </a:t>
            </a:r>
          </a:p>
          <a:p>
            <a:pPr marL="121715" indent="-121715">
              <a:buFont typeface="+mj-lt"/>
              <a:buAutoNum type="arabicPeriod"/>
            </a:pPr>
            <a:r>
              <a:rPr lang="ru-RU" sz="1067" dirty="0"/>
              <a:t>Эффективные навыки общения </a:t>
            </a:r>
          </a:p>
          <a:p>
            <a:pPr marL="121715" indent="-121715">
              <a:buFont typeface="+mj-lt"/>
              <a:buAutoNum type="arabicPeriod"/>
            </a:pPr>
            <a:r>
              <a:rPr lang="ru-RU" sz="1067" dirty="0" err="1"/>
              <a:t>Диджитал</a:t>
            </a:r>
            <a:r>
              <a:rPr lang="ru-RU" sz="1067" dirty="0"/>
              <a:t> в среде подростков </a:t>
            </a:r>
          </a:p>
          <a:p>
            <a:pPr marL="121715" indent="-121715">
              <a:buFont typeface="+mj-lt"/>
              <a:buAutoNum type="arabicPeriod"/>
            </a:pPr>
            <a:r>
              <a:rPr lang="ru-RU" sz="1067" dirty="0"/>
              <a:t>Сила позитивного общения</a:t>
            </a: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922B133F-B279-4F7A-BA1F-5F1CCC274DA4}"/>
              </a:ext>
            </a:extLst>
          </p:cNvPr>
          <p:cNvSpPr/>
          <p:nvPr/>
        </p:nvSpPr>
        <p:spPr>
          <a:xfrm>
            <a:off x="9916000" y="895704"/>
            <a:ext cx="2119977" cy="1648815"/>
          </a:xfrm>
          <a:prstGeom prst="rect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121715" indent="-121715">
              <a:buFont typeface="+mj-lt"/>
              <a:buAutoNum type="arabicPeriod"/>
            </a:pPr>
            <a:r>
              <a:rPr lang="ru-RU" sz="1067" dirty="0"/>
              <a:t>Слово – основа общения.</a:t>
            </a:r>
          </a:p>
          <a:p>
            <a:pPr marL="121715" indent="-121715">
              <a:buFont typeface="+mj-lt"/>
              <a:buAutoNum type="arabicPeriod"/>
            </a:pPr>
            <a:r>
              <a:rPr lang="ru-RU" sz="1067" dirty="0"/>
              <a:t>Великая сила слова</a:t>
            </a:r>
          </a:p>
          <a:p>
            <a:pPr marL="121715" indent="-121715">
              <a:buFont typeface="+mj-lt"/>
              <a:buAutoNum type="arabicPeriod"/>
            </a:pPr>
            <a:r>
              <a:rPr lang="ru-RU" sz="1067" dirty="0"/>
              <a:t>Приветливое слово гнев побеждает.</a:t>
            </a:r>
          </a:p>
          <a:p>
            <a:pPr marL="121715" indent="-121715">
              <a:buFont typeface="+mj-lt"/>
              <a:buAutoNum type="arabicPeriod"/>
            </a:pPr>
            <a:r>
              <a:rPr lang="ru-RU" sz="1067" dirty="0"/>
              <a:t>Язык дружбы</a:t>
            </a:r>
          </a:p>
        </p:txBody>
      </p:sp>
      <p:pic>
        <p:nvPicPr>
          <p:cNvPr id="46" name="Рисунок 4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44" y="2090252"/>
            <a:ext cx="508073" cy="508073"/>
          </a:xfrm>
          <a:prstGeom prst="rect">
            <a:avLst/>
          </a:prstGeom>
        </p:spPr>
      </p:pic>
      <p:sp>
        <p:nvSpPr>
          <p:cNvPr id="47" name="Прямоугольник 46"/>
          <p:cNvSpPr/>
          <p:nvPr/>
        </p:nvSpPr>
        <p:spPr>
          <a:xfrm rot="16200000">
            <a:off x="22430" y="1682790"/>
            <a:ext cx="587597" cy="2974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33" b="1" dirty="0">
                <a:solidFill>
                  <a:schemeClr val="accent1"/>
                </a:solidFill>
              </a:rPr>
              <a:t>класс</a:t>
            </a:r>
          </a:p>
        </p:txBody>
      </p:sp>
      <p:sp>
        <p:nvSpPr>
          <p:cNvPr id="48" name="Прямоугольник 47"/>
          <p:cNvSpPr/>
          <p:nvPr/>
        </p:nvSpPr>
        <p:spPr>
          <a:xfrm rot="19127882">
            <a:off x="3055398" y="1409313"/>
            <a:ext cx="54284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>
                <a:solidFill>
                  <a:schemeClr val="accent1"/>
                </a:solidFill>
              </a:rPr>
              <a:t>класс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10747319" y="4386689"/>
            <a:ext cx="587597" cy="2974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33" b="1" dirty="0">
                <a:solidFill>
                  <a:schemeClr val="accent1"/>
                </a:solidFill>
              </a:rPr>
              <a:t>класс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3088855" y="3650839"/>
            <a:ext cx="54284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>
                <a:solidFill>
                  <a:schemeClr val="accent1"/>
                </a:solidFill>
              </a:rPr>
              <a:t>класс</a:t>
            </a:r>
          </a:p>
        </p:txBody>
      </p:sp>
      <p:pic>
        <p:nvPicPr>
          <p:cNvPr id="51" name="Рисунок 5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486" y="4254400"/>
            <a:ext cx="399597" cy="453167"/>
          </a:xfrm>
          <a:prstGeom prst="rect">
            <a:avLst/>
          </a:prstGeom>
        </p:spPr>
      </p:pic>
      <p:pic>
        <p:nvPicPr>
          <p:cNvPr id="52" name="Рисунок 5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93384" y="4171365"/>
            <a:ext cx="562496" cy="682488"/>
          </a:xfrm>
          <a:prstGeom prst="rect">
            <a:avLst/>
          </a:prstGeom>
        </p:spPr>
      </p:pic>
      <p:sp>
        <p:nvSpPr>
          <p:cNvPr id="53" name="Прямоугольник 52"/>
          <p:cNvSpPr/>
          <p:nvPr/>
        </p:nvSpPr>
        <p:spPr>
          <a:xfrm>
            <a:off x="4082893" y="3037781"/>
            <a:ext cx="1961011" cy="430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533"/>
              </a:spcAft>
            </a:pPr>
            <a:r>
              <a:rPr lang="ru-RU" sz="1067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Искусство управ-</a:t>
            </a:r>
            <a:r>
              <a:rPr lang="ru-RU" sz="1067" b="1" kern="1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ления</a:t>
            </a:r>
            <a:r>
              <a:rPr lang="ru-RU" sz="1067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конфликтом</a:t>
            </a:r>
            <a:endParaRPr lang="ru-RU" sz="1067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1019316" y="3037781"/>
            <a:ext cx="1832571" cy="255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533"/>
              </a:spcAft>
            </a:pPr>
            <a:r>
              <a:rPr lang="ru-RU" sz="1067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Стресс – друг или враг? 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10296341" y="987212"/>
            <a:ext cx="1337106" cy="255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533"/>
              </a:spcAft>
            </a:pPr>
            <a:r>
              <a:rPr lang="ru-RU" sz="1067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Энергия слова</a:t>
            </a:r>
            <a:endParaRPr lang="ru-RU" sz="1067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7252811" y="911349"/>
            <a:ext cx="1602699" cy="430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533"/>
              </a:spcAft>
            </a:pPr>
            <a:r>
              <a:rPr lang="ru-RU" sz="1067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Каждый из нас уникален</a:t>
            </a:r>
            <a:endParaRPr lang="ru-RU" sz="1067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3927206" y="877600"/>
            <a:ext cx="998991" cy="255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533"/>
              </a:spcAft>
            </a:pPr>
            <a:r>
              <a:rPr lang="ru-RU" sz="1067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Я + ты = мы</a:t>
            </a:r>
            <a:endParaRPr lang="ru-RU" sz="1067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1133247" y="854324"/>
            <a:ext cx="1069864" cy="42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67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Мы разные, мы равные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476A136-3141-40DF-8DBB-AA8E706A9D54}"/>
              </a:ext>
            </a:extLst>
          </p:cNvPr>
          <p:cNvSpPr txBox="1"/>
          <p:nvPr/>
        </p:nvSpPr>
        <p:spPr>
          <a:xfrm>
            <a:off x="6072428" y="2550289"/>
            <a:ext cx="842325" cy="2133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267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7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476A136-3141-40DF-8DBB-AA8E706A9D54}"/>
              </a:ext>
            </a:extLst>
          </p:cNvPr>
          <p:cNvSpPr txBox="1"/>
          <p:nvPr/>
        </p:nvSpPr>
        <p:spPr>
          <a:xfrm>
            <a:off x="9055906" y="2431594"/>
            <a:ext cx="842325" cy="2133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267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8</a:t>
            </a:r>
          </a:p>
        </p:txBody>
      </p:sp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id="{97A5685A-7F3B-477E-BE47-3E269B0413A9}"/>
              </a:ext>
            </a:extLst>
          </p:cNvPr>
          <p:cNvSpPr/>
          <p:nvPr/>
        </p:nvSpPr>
        <p:spPr>
          <a:xfrm>
            <a:off x="6943278" y="3002837"/>
            <a:ext cx="2061549" cy="1783267"/>
          </a:xfrm>
          <a:prstGeom prst="rect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121715" indent="-121715">
              <a:buFont typeface="+mj-lt"/>
              <a:buAutoNum type="arabicPeriod"/>
            </a:pPr>
            <a:r>
              <a:rPr lang="ru-RU" sz="1067" dirty="0"/>
              <a:t>Исследование личных границ</a:t>
            </a:r>
          </a:p>
          <a:p>
            <a:pPr marL="121715" indent="-121715">
              <a:buFont typeface="+mj-lt"/>
              <a:buAutoNum type="arabicPeriod"/>
            </a:pPr>
            <a:r>
              <a:rPr lang="ru-RU" sz="1067" dirty="0"/>
              <a:t>Защита личных границ</a:t>
            </a:r>
          </a:p>
          <a:p>
            <a:pPr marL="121715" indent="-121715">
              <a:buFont typeface="+mj-lt"/>
              <a:buAutoNum type="arabicPeriod"/>
            </a:pPr>
            <a:r>
              <a:rPr lang="ru-RU" sz="1067" dirty="0"/>
              <a:t>Уважение личных границ других</a:t>
            </a:r>
          </a:p>
          <a:p>
            <a:pPr marL="121715" indent="-121715">
              <a:buFont typeface="+mj-lt"/>
              <a:buAutoNum type="arabicPeriod"/>
            </a:pPr>
            <a:r>
              <a:rPr lang="ru-RU" sz="1067" dirty="0"/>
              <a:t>Мои личные границы: применение в жизни</a:t>
            </a:r>
          </a:p>
        </p:txBody>
      </p:sp>
      <p:sp>
        <p:nvSpPr>
          <p:cNvPr id="62" name="Прямоугольник 61">
            <a:extLst>
              <a:ext uri="{FF2B5EF4-FFF2-40B4-BE49-F238E27FC236}">
                <a16:creationId xmlns:a16="http://schemas.microsoft.com/office/drawing/2014/main" id="{97A5685A-7F3B-477E-BE47-3E269B0413A9}"/>
              </a:ext>
            </a:extLst>
          </p:cNvPr>
          <p:cNvSpPr/>
          <p:nvPr/>
        </p:nvSpPr>
        <p:spPr>
          <a:xfrm>
            <a:off x="9953802" y="2967238"/>
            <a:ext cx="2082174" cy="1818866"/>
          </a:xfrm>
          <a:prstGeom prst="rect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63" name="Прямоугольник 62"/>
          <p:cNvSpPr/>
          <p:nvPr/>
        </p:nvSpPr>
        <p:spPr>
          <a:xfrm rot="17666407">
            <a:off x="6060937" y="3568220"/>
            <a:ext cx="587597" cy="2974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33" b="1" dirty="0">
                <a:solidFill>
                  <a:schemeClr val="accent1"/>
                </a:solidFill>
              </a:rPr>
              <a:t>класс</a:t>
            </a:r>
          </a:p>
        </p:txBody>
      </p:sp>
      <p:sp>
        <p:nvSpPr>
          <p:cNvPr id="64" name="Прямоугольник 63">
            <a:extLst>
              <a:ext uri="{FF2B5EF4-FFF2-40B4-BE49-F238E27FC236}">
                <a16:creationId xmlns:a16="http://schemas.microsoft.com/office/drawing/2014/main" id="{721E7BCE-C774-4A62-B98D-27D461DB2519}"/>
              </a:ext>
            </a:extLst>
          </p:cNvPr>
          <p:cNvSpPr/>
          <p:nvPr/>
        </p:nvSpPr>
        <p:spPr>
          <a:xfrm>
            <a:off x="1645537" y="4978080"/>
            <a:ext cx="1942837" cy="1586093"/>
          </a:xfrm>
          <a:prstGeom prst="rect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121715" indent="-121715">
              <a:buFont typeface="+mj-lt"/>
              <a:buAutoNum type="arabicPeriod"/>
            </a:pPr>
            <a:r>
              <a:rPr lang="ru-RU" sz="1067" dirty="0"/>
              <a:t>Позитивное мышление – источник жизнестойкости.</a:t>
            </a:r>
          </a:p>
          <a:p>
            <a:pPr marL="121715" indent="-121715">
              <a:buFont typeface="+mj-lt"/>
              <a:buAutoNum type="arabicPeriod"/>
            </a:pPr>
            <a:r>
              <a:rPr lang="ru-RU" sz="1067" dirty="0"/>
              <a:t>Окружение и  развитие жизнестойкости </a:t>
            </a:r>
          </a:p>
          <a:p>
            <a:pPr marL="121715" indent="-121715">
              <a:buFont typeface="+mj-lt"/>
              <a:buAutoNum type="arabicPeriod"/>
            </a:pPr>
            <a:r>
              <a:rPr lang="ru-RU" sz="1067" dirty="0"/>
              <a:t>Жизнестойкость рождается в творчестве.</a:t>
            </a:r>
          </a:p>
          <a:p>
            <a:pPr marL="121715" indent="-121715">
              <a:buFont typeface="+mj-lt"/>
              <a:buAutoNum type="arabicPeriod"/>
            </a:pPr>
            <a:r>
              <a:rPr lang="ru-RU" sz="1067" dirty="0"/>
              <a:t>Вера в себя: я могу, ты можешь, мы можем!     </a:t>
            </a:r>
          </a:p>
        </p:txBody>
      </p:sp>
      <p:sp>
        <p:nvSpPr>
          <p:cNvPr id="65" name="Прямоугольник 64">
            <a:extLst>
              <a:ext uri="{FF2B5EF4-FFF2-40B4-BE49-F238E27FC236}">
                <a16:creationId xmlns:a16="http://schemas.microsoft.com/office/drawing/2014/main" id="{721E7BCE-C774-4A62-B98D-27D461DB2519}"/>
              </a:ext>
            </a:extLst>
          </p:cNvPr>
          <p:cNvSpPr/>
          <p:nvPr/>
        </p:nvSpPr>
        <p:spPr>
          <a:xfrm>
            <a:off x="5249400" y="4972042"/>
            <a:ext cx="2098435" cy="1581305"/>
          </a:xfrm>
          <a:prstGeom prst="rect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66" name="Прямоугольник 65"/>
          <p:cNvSpPr/>
          <p:nvPr/>
        </p:nvSpPr>
        <p:spPr>
          <a:xfrm>
            <a:off x="7341212" y="3025556"/>
            <a:ext cx="2060372" cy="255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533"/>
              </a:spcAft>
            </a:pPr>
            <a:r>
              <a:rPr lang="ru-RU" sz="1067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Свои и чужие границы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10350560" y="2987625"/>
            <a:ext cx="1434301" cy="255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533"/>
              </a:spcAft>
            </a:pPr>
            <a:r>
              <a:rPr lang="ru-RU" sz="1067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Сила коллектива </a:t>
            </a:r>
            <a:endParaRPr lang="ru-RU" sz="1067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1721151" y="4935643"/>
            <a:ext cx="1896930" cy="255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533"/>
              </a:spcAft>
            </a:pPr>
            <a:r>
              <a:rPr lang="ru-RU" sz="1067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Ресурсы жизнестойкости</a:t>
            </a:r>
            <a:endParaRPr lang="ru-RU" sz="1067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5426193" y="4984140"/>
            <a:ext cx="1834924" cy="255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533"/>
              </a:spcAft>
            </a:pPr>
            <a:r>
              <a:rPr lang="ru-RU" sz="1067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Вдохновляющий лидер </a:t>
            </a:r>
            <a:endParaRPr lang="ru-RU" sz="1067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9735889" y="4957453"/>
            <a:ext cx="1760427" cy="670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533"/>
              </a:spcAft>
            </a:pPr>
            <a:r>
              <a:rPr lang="ru-RU" sz="1067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Ответственность за себя и других</a:t>
            </a:r>
          </a:p>
          <a:p>
            <a:pPr>
              <a:lnSpc>
                <a:spcPct val="107000"/>
              </a:lnSpc>
              <a:spcAft>
                <a:spcPts val="533"/>
              </a:spcAft>
            </a:pPr>
            <a:endParaRPr lang="ru-RU" sz="1067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8942" y="4224964"/>
            <a:ext cx="568761" cy="568761"/>
          </a:xfrm>
          <a:prstGeom prst="rect">
            <a:avLst/>
          </a:prstGeom>
        </p:spPr>
      </p:pic>
      <p:pic>
        <p:nvPicPr>
          <p:cNvPr id="72" name="Рисунок 7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01584" y="4350666"/>
            <a:ext cx="413574" cy="413574"/>
          </a:xfrm>
          <a:prstGeom prst="rect">
            <a:avLst/>
          </a:prstGeom>
        </p:spPr>
      </p:pic>
      <p:sp>
        <p:nvSpPr>
          <p:cNvPr id="73" name="TextBox 72">
            <a:extLst>
              <a:ext uri="{FF2B5EF4-FFF2-40B4-BE49-F238E27FC236}">
                <a16:creationId xmlns:a16="http://schemas.microsoft.com/office/drawing/2014/main" id="{FF271EB1-58C7-4749-B7B3-28601079DCC7}"/>
              </a:ext>
            </a:extLst>
          </p:cNvPr>
          <p:cNvSpPr txBox="1"/>
          <p:nvPr/>
        </p:nvSpPr>
        <p:spPr>
          <a:xfrm>
            <a:off x="-68248" y="561043"/>
            <a:ext cx="842325" cy="2133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267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FF271EB1-58C7-4749-B7B3-28601079DCC7}"/>
              </a:ext>
            </a:extLst>
          </p:cNvPr>
          <p:cNvSpPr txBox="1"/>
          <p:nvPr/>
        </p:nvSpPr>
        <p:spPr>
          <a:xfrm>
            <a:off x="2813556" y="544082"/>
            <a:ext cx="842325" cy="2133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267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F271EB1-58C7-4749-B7B3-28601079DCC7}"/>
              </a:ext>
            </a:extLst>
          </p:cNvPr>
          <p:cNvSpPr txBox="1"/>
          <p:nvPr/>
        </p:nvSpPr>
        <p:spPr>
          <a:xfrm>
            <a:off x="5909191" y="567078"/>
            <a:ext cx="842325" cy="2133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267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</a:t>
            </a:r>
          </a:p>
        </p:txBody>
      </p:sp>
      <p:sp>
        <p:nvSpPr>
          <p:cNvPr id="76" name="Прямоугольник 75"/>
          <p:cNvSpPr/>
          <p:nvPr/>
        </p:nvSpPr>
        <p:spPr>
          <a:xfrm>
            <a:off x="6144620" y="2254861"/>
            <a:ext cx="587597" cy="2974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33" b="1" dirty="0">
                <a:solidFill>
                  <a:schemeClr val="accent1"/>
                </a:solidFill>
              </a:rPr>
              <a:t>класс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F271EB1-58C7-4749-B7B3-28601079DCC7}"/>
              </a:ext>
            </a:extLst>
          </p:cNvPr>
          <p:cNvSpPr txBox="1"/>
          <p:nvPr/>
        </p:nvSpPr>
        <p:spPr>
          <a:xfrm>
            <a:off x="9064790" y="578647"/>
            <a:ext cx="842325" cy="2133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267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4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9125637" y="1916307"/>
            <a:ext cx="587597" cy="2974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33" b="1" dirty="0">
                <a:solidFill>
                  <a:schemeClr val="accent1"/>
                </a:solidFill>
              </a:rPr>
              <a:t>класс</a:t>
            </a:r>
          </a:p>
        </p:txBody>
      </p:sp>
      <p:sp>
        <p:nvSpPr>
          <p:cNvPr id="79" name="Прямоугольник 78"/>
          <p:cNvSpPr/>
          <p:nvPr/>
        </p:nvSpPr>
        <p:spPr>
          <a:xfrm>
            <a:off x="182858" y="2758742"/>
            <a:ext cx="587597" cy="2974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33" b="1" dirty="0">
                <a:solidFill>
                  <a:schemeClr val="accent1"/>
                </a:solidFill>
              </a:rPr>
              <a:t>класс</a:t>
            </a:r>
          </a:p>
        </p:txBody>
      </p:sp>
      <p:sp>
        <p:nvSpPr>
          <p:cNvPr id="80" name="Прямоугольник 79"/>
          <p:cNvSpPr/>
          <p:nvPr/>
        </p:nvSpPr>
        <p:spPr>
          <a:xfrm>
            <a:off x="9309968" y="4119949"/>
            <a:ext cx="587597" cy="2974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33" b="1" dirty="0">
                <a:solidFill>
                  <a:schemeClr val="accent1"/>
                </a:solidFill>
              </a:rPr>
              <a:t>класс</a:t>
            </a:r>
          </a:p>
        </p:txBody>
      </p:sp>
      <p:sp>
        <p:nvSpPr>
          <p:cNvPr id="81" name="Прямоугольник 80"/>
          <p:cNvSpPr/>
          <p:nvPr/>
        </p:nvSpPr>
        <p:spPr>
          <a:xfrm>
            <a:off x="9993661" y="3286355"/>
            <a:ext cx="2031261" cy="1241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1715" indent="-121715">
              <a:buFont typeface="+mj-lt"/>
              <a:buAutoNum type="arabicPeriod"/>
            </a:pPr>
            <a:r>
              <a:rPr lang="x-none" sz="1067" dirty="0">
                <a:solidFill>
                  <a:schemeClr val="dk1"/>
                </a:solidFill>
              </a:rPr>
              <a:t>Видеть, чувствовать, слышать</a:t>
            </a:r>
            <a:endParaRPr lang="ru-RU" sz="1067" dirty="0">
              <a:solidFill>
                <a:schemeClr val="dk1"/>
              </a:solidFill>
            </a:endParaRPr>
          </a:p>
          <a:p>
            <a:pPr marL="121715" indent="-121715">
              <a:buFont typeface="+mj-lt"/>
              <a:buAutoNum type="arabicPeriod"/>
            </a:pPr>
            <a:r>
              <a:rPr lang="x-none" sz="1067" dirty="0">
                <a:solidFill>
                  <a:schemeClr val="dk1"/>
                </a:solidFill>
              </a:rPr>
              <a:t>Способность понимать других</a:t>
            </a:r>
            <a:endParaRPr lang="ru-RU" sz="1067" dirty="0">
              <a:solidFill>
                <a:schemeClr val="dk1"/>
              </a:solidFill>
            </a:endParaRPr>
          </a:p>
          <a:p>
            <a:pPr marL="121715" indent="-121715">
              <a:buFont typeface="+mj-lt"/>
              <a:buAutoNum type="arabicPeriod"/>
            </a:pPr>
            <a:r>
              <a:rPr lang="x-none" sz="1067" dirty="0">
                <a:solidFill>
                  <a:schemeClr val="dk1"/>
                </a:solidFill>
              </a:rPr>
              <a:t>Для всех есть место в коллективе</a:t>
            </a:r>
            <a:r>
              <a:rPr lang="ru-RU" sz="1067" dirty="0">
                <a:solidFill>
                  <a:schemeClr val="dk1"/>
                </a:solidFill>
              </a:rPr>
              <a:t>.</a:t>
            </a:r>
          </a:p>
          <a:p>
            <a:pPr marL="121715" indent="-121715">
              <a:buFont typeface="+mj-lt"/>
              <a:buAutoNum type="arabicPeriod"/>
            </a:pPr>
            <a:r>
              <a:rPr lang="x-none" sz="1067" dirty="0">
                <a:solidFill>
                  <a:schemeClr val="dk1"/>
                </a:solidFill>
              </a:rPr>
              <a:t>Наведение мостов: вместе мы сила</a:t>
            </a:r>
            <a:endParaRPr lang="ru-RU" sz="1067" dirty="0">
              <a:solidFill>
                <a:schemeClr val="dk1"/>
              </a:solidFill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7D6CBB3-968C-489E-9C2F-9B4EE7FD68E4}"/>
              </a:ext>
            </a:extLst>
          </p:cNvPr>
          <p:cNvSpPr txBox="1"/>
          <p:nvPr/>
        </p:nvSpPr>
        <p:spPr>
          <a:xfrm>
            <a:off x="654238" y="4622523"/>
            <a:ext cx="842325" cy="2133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267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9</a:t>
            </a:r>
          </a:p>
        </p:txBody>
      </p:sp>
      <p:sp>
        <p:nvSpPr>
          <p:cNvPr id="83" name="Прямоугольник 82"/>
          <p:cNvSpPr/>
          <p:nvPr/>
        </p:nvSpPr>
        <p:spPr>
          <a:xfrm>
            <a:off x="929246" y="6333042"/>
            <a:ext cx="587597" cy="2974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33" b="1" dirty="0">
                <a:solidFill>
                  <a:schemeClr val="accent1"/>
                </a:solidFill>
              </a:rPr>
              <a:t>класс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D7D6CBB3-968C-489E-9C2F-9B4EE7FD68E4}"/>
              </a:ext>
            </a:extLst>
          </p:cNvPr>
          <p:cNvSpPr txBox="1"/>
          <p:nvPr/>
        </p:nvSpPr>
        <p:spPr>
          <a:xfrm>
            <a:off x="3395226" y="4754864"/>
            <a:ext cx="2114547" cy="2133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267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10</a:t>
            </a:r>
          </a:p>
        </p:txBody>
      </p:sp>
      <p:sp>
        <p:nvSpPr>
          <p:cNvPr id="85" name="Прямоугольник 84"/>
          <p:cNvSpPr/>
          <p:nvPr/>
        </p:nvSpPr>
        <p:spPr>
          <a:xfrm>
            <a:off x="5388601" y="5283214"/>
            <a:ext cx="1820032" cy="10776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1715" indent="-119598">
              <a:buFont typeface="+mj-lt"/>
              <a:buAutoNum type="arabicPeriod"/>
            </a:pPr>
            <a:r>
              <a:rPr lang="ru-RU" sz="1067" dirty="0">
                <a:solidFill>
                  <a:schemeClr val="dk1"/>
                </a:solidFill>
              </a:rPr>
              <a:t>Вдохновляющий лидер-какой он? </a:t>
            </a:r>
          </a:p>
          <a:p>
            <a:pPr marL="121715" indent="-119598">
              <a:buFont typeface="+mj-lt"/>
              <a:buAutoNum type="arabicPeriod"/>
            </a:pPr>
            <a:r>
              <a:rPr lang="ru-RU" sz="1067" dirty="0">
                <a:solidFill>
                  <a:schemeClr val="dk1"/>
                </a:solidFill>
              </a:rPr>
              <a:t>Развиваем лидерские качества.</a:t>
            </a:r>
          </a:p>
          <a:p>
            <a:pPr marL="121715" indent="-119598">
              <a:buFont typeface="+mj-lt"/>
              <a:buAutoNum type="arabicPeriod"/>
            </a:pPr>
            <a:r>
              <a:rPr lang="ru-RU" sz="1067" dirty="0">
                <a:solidFill>
                  <a:schemeClr val="dk1"/>
                </a:solidFill>
              </a:rPr>
              <a:t>Сплоченная команда </a:t>
            </a:r>
          </a:p>
          <a:p>
            <a:pPr marL="121715" indent="-119598">
              <a:buFont typeface="+mj-lt"/>
              <a:buAutoNum type="arabicPeriod"/>
            </a:pPr>
            <a:r>
              <a:rPr lang="ru-RU" sz="1067" dirty="0">
                <a:solidFill>
                  <a:schemeClr val="dk1"/>
                </a:solidFill>
              </a:rPr>
              <a:t>Сила самовоспитания 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D7D6CBB3-968C-489E-9C2F-9B4EE7FD68E4}"/>
              </a:ext>
            </a:extLst>
          </p:cNvPr>
          <p:cNvSpPr txBox="1"/>
          <p:nvPr/>
        </p:nvSpPr>
        <p:spPr>
          <a:xfrm>
            <a:off x="7391732" y="4706200"/>
            <a:ext cx="2114547" cy="2133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267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11</a:t>
            </a:r>
          </a:p>
        </p:txBody>
      </p:sp>
      <p:sp>
        <p:nvSpPr>
          <p:cNvPr id="87" name="Прямоугольник 86"/>
          <p:cNvSpPr/>
          <p:nvPr/>
        </p:nvSpPr>
        <p:spPr>
          <a:xfrm>
            <a:off x="4544909" y="4979540"/>
            <a:ext cx="587597" cy="2974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33" b="1" dirty="0">
                <a:solidFill>
                  <a:schemeClr val="accent1"/>
                </a:solidFill>
              </a:rPr>
              <a:t>класс</a:t>
            </a:r>
          </a:p>
        </p:txBody>
      </p:sp>
      <p:sp>
        <p:nvSpPr>
          <p:cNvPr id="88" name="Прямоугольник 87"/>
          <p:cNvSpPr/>
          <p:nvPr/>
        </p:nvSpPr>
        <p:spPr>
          <a:xfrm rot="16200000">
            <a:off x="8979732" y="5813591"/>
            <a:ext cx="587597" cy="2974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33" b="1" dirty="0">
                <a:solidFill>
                  <a:schemeClr val="accent1"/>
                </a:solidFill>
              </a:rPr>
              <a:t>класс</a:t>
            </a:r>
          </a:p>
        </p:txBody>
      </p:sp>
      <p:pic>
        <p:nvPicPr>
          <p:cNvPr id="89" name="Рисунок 8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96340" y="2126913"/>
            <a:ext cx="486167" cy="486167"/>
          </a:xfrm>
          <a:prstGeom prst="rect">
            <a:avLst/>
          </a:prstGeom>
        </p:spPr>
      </p:pic>
      <p:pic>
        <p:nvPicPr>
          <p:cNvPr id="90" name="Рисунок 8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46792" y="1180930"/>
            <a:ext cx="307365" cy="307365"/>
          </a:xfrm>
          <a:prstGeom prst="rect">
            <a:avLst/>
          </a:prstGeom>
        </p:spPr>
      </p:pic>
      <p:pic>
        <p:nvPicPr>
          <p:cNvPr id="91" name="Рисунок 90">
            <a:extLst>
              <a:ext uri="{FF2B5EF4-FFF2-40B4-BE49-F238E27FC236}">
                <a16:creationId xmlns:a16="http://schemas.microsoft.com/office/drawing/2014/main" id="{56842CD3-5B28-470A-AD6C-09F04039232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V="1">
            <a:off x="9120872" y="854626"/>
            <a:ext cx="480217" cy="498401"/>
          </a:xfrm>
          <a:prstGeom prst="rect">
            <a:avLst/>
          </a:prstGeom>
        </p:spPr>
      </p:pic>
      <p:pic>
        <p:nvPicPr>
          <p:cNvPr id="92" name="Рисунок 9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60788" y="5246280"/>
            <a:ext cx="478689" cy="478689"/>
          </a:xfrm>
          <a:prstGeom prst="rect">
            <a:avLst/>
          </a:prstGeom>
        </p:spPr>
      </p:pic>
      <p:pic>
        <p:nvPicPr>
          <p:cNvPr id="93" name="Рисунок 9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936350" y="5873556"/>
            <a:ext cx="553397" cy="553397"/>
          </a:xfrm>
          <a:prstGeom prst="rect">
            <a:avLst/>
          </a:prstGeom>
        </p:spPr>
      </p:pic>
      <p:pic>
        <p:nvPicPr>
          <p:cNvPr id="94" name="Рисунок 9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03991" y="5724970"/>
            <a:ext cx="593081" cy="68631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>
            <a:extLst>
              <a:ext uri="{FF2B5EF4-FFF2-40B4-BE49-F238E27FC236}">
                <a16:creationId xmlns:a16="http://schemas.microsoft.com/office/drawing/2014/main" id="{462D5BF0-C53B-8257-8F64-955D1FE38293}"/>
              </a:ext>
            </a:extLst>
          </p:cNvPr>
          <p:cNvSpPr txBox="1"/>
          <p:nvPr/>
        </p:nvSpPr>
        <p:spPr>
          <a:xfrm>
            <a:off x="494767" y="395992"/>
            <a:ext cx="7408048" cy="736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00158" algn="just">
              <a:lnSpc>
                <a:spcPct val="107000"/>
              </a:lnSpc>
              <a:spcAft>
                <a:spcPts val="533"/>
              </a:spcAft>
              <a:tabLst>
                <a:tab pos="199400" algn="l"/>
                <a:tab pos="420391" algn="l"/>
              </a:tabLst>
            </a:pPr>
            <a:r>
              <a:rPr lang="ru-RU" sz="2000" b="1" kern="100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РЕКОМЕНДАЦИИ НА 2025-206 УЧЕБНЫЙ ГОД ПО «УРОКАМ ЛИЧНОЙ БЕЗОПАСНОСТИ»</a:t>
            </a:r>
            <a:endParaRPr lang="ru-KZ" sz="2000" kern="100" dirty="0">
              <a:solidFill>
                <a:schemeClr val="tx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3">
            <a:extLst>
              <a:ext uri="{FF2B5EF4-FFF2-40B4-BE49-F238E27FC236}">
                <a16:creationId xmlns:a16="http://schemas.microsoft.com/office/drawing/2014/main" id="{C1B84555-BC64-437B-8602-2A42B1199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06745" y="6423632"/>
            <a:ext cx="2743200" cy="365125"/>
          </a:xfrm>
        </p:spPr>
        <p:txBody>
          <a:bodyPr/>
          <a:lstStyle/>
          <a:p>
            <a:r>
              <a:rPr lang="ru-RU" dirty="0"/>
              <a:t>17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783769" y="1173416"/>
            <a:ext cx="4296231" cy="1987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2408">
              <a:lnSpc>
                <a:spcPct val="107000"/>
              </a:lnSpc>
              <a:spcAft>
                <a:spcPts val="533"/>
              </a:spcAft>
            </a:pPr>
            <a:r>
              <a:rPr lang="kk-KZ" sz="1600" b="1" kern="100" dirty="0">
                <a:solidFill>
                  <a:srgbClr val="5B9BD5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Актуализация содержания программы «Уроки личной безопасности»</a:t>
            </a:r>
            <a:endParaRPr lang="ru-KZ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8">
              <a:lnSpc>
                <a:spcPct val="107000"/>
              </a:lnSpc>
              <a:spcAft>
                <a:spcPts val="533"/>
              </a:spcAft>
            </a:pPr>
            <a:r>
              <a:rPr lang="kk-KZ" sz="1600" kern="100" dirty="0">
                <a:solidFill>
                  <a:srgbClr val="5B9BD5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2025-2026 учебном году  с целью улучшения восприятия учащимися  содержание программы «Уроки личной безопасности»  дополнен   видеоматериалами.</a:t>
            </a:r>
            <a:endParaRPr lang="ru-KZ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802090" y="3185867"/>
            <a:ext cx="376991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94479" y="1166493"/>
            <a:ext cx="7053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bg1">
                    <a:lumMod val="75000"/>
                  </a:schemeClr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rPr>
              <a:t>01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80157" y="4042058"/>
            <a:ext cx="7053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bg1">
                    <a:lumMod val="75000"/>
                  </a:schemeClr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rPr>
              <a:t>02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304226" y="3709899"/>
            <a:ext cx="7053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accent1">
                    <a:lumMod val="40000"/>
                    <a:lumOff val="60000"/>
                  </a:schemeClr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rPr>
              <a:t>0</a:t>
            </a:r>
            <a:r>
              <a:rPr lang="ru-KZ" sz="3200" dirty="0">
                <a:solidFill>
                  <a:schemeClr val="accent1">
                    <a:lumMod val="40000"/>
                    <a:lumOff val="60000"/>
                  </a:schemeClr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rPr>
              <a:t>4</a:t>
            </a:r>
            <a:endParaRPr lang="ru-RU" sz="3200" dirty="0">
              <a:solidFill>
                <a:schemeClr val="accent1">
                  <a:lumMod val="40000"/>
                  <a:lumOff val="60000"/>
                </a:schemeClr>
              </a:solidFill>
              <a:latin typeface="Roboto Black" panose="02000000000000000000" pitchFamily="2" charset="0"/>
              <a:ea typeface="Roboto Black" panose="02000000000000000000" pitchFamily="2" charset="0"/>
              <a:cs typeface="Roboto Black" panose="02000000000000000000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04225" y="1356764"/>
            <a:ext cx="7053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accent1">
                    <a:lumMod val="40000"/>
                    <a:lumOff val="60000"/>
                  </a:schemeClr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rPr>
              <a:t>03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FC91CA9-B3A0-4954-87E5-D25F293CB331}"/>
              </a:ext>
            </a:extLst>
          </p:cNvPr>
          <p:cNvSpPr txBox="1"/>
          <p:nvPr/>
        </p:nvSpPr>
        <p:spPr>
          <a:xfrm>
            <a:off x="828216" y="4004292"/>
            <a:ext cx="4251785" cy="2514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00158" algn="just">
              <a:lnSpc>
                <a:spcPct val="107000"/>
              </a:lnSpc>
              <a:spcAft>
                <a:spcPts val="533"/>
              </a:spcAft>
            </a:pPr>
            <a:r>
              <a:rPr lang="ru-RU" sz="1600" b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 уроков личной безопасности:</a:t>
            </a:r>
            <a:endParaRPr lang="ru-KZ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11" indent="-228611" algn="just">
              <a:lnSpc>
                <a:spcPct val="107000"/>
              </a:lnSpc>
              <a:buFont typeface="Symbol" panose="05050102010706020507" pitchFamily="18" charset="2"/>
              <a:buChar char="·"/>
              <a:tabLst>
                <a:tab pos="360275" algn="l"/>
              </a:tabLst>
            </a:pPr>
            <a:r>
              <a:rPr lang="ru-RU" sz="16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сформировать автоматические навыки безопасного поведения;</a:t>
            </a:r>
            <a:endParaRPr lang="ru-KZ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11" indent="-228611" algn="just">
              <a:lnSpc>
                <a:spcPct val="107000"/>
              </a:lnSpc>
              <a:buFont typeface="Symbol" panose="05050102010706020507" pitchFamily="18" charset="2"/>
              <a:buChar char="·"/>
              <a:tabLst>
                <a:tab pos="360275" algn="l"/>
              </a:tabLst>
            </a:pPr>
            <a:r>
              <a:rPr lang="ru-RU" sz="16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развивать культуру безопасности как полезную привычку;</a:t>
            </a:r>
            <a:endParaRPr lang="ru-KZ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11" indent="-228611" algn="just">
              <a:lnSpc>
                <a:spcPct val="107000"/>
              </a:lnSpc>
              <a:buFont typeface="Symbol" panose="05050102010706020507" pitchFamily="18" charset="2"/>
              <a:buChar char="·"/>
              <a:tabLst>
                <a:tab pos="360275" algn="l"/>
              </a:tabLst>
            </a:pPr>
            <a:r>
              <a:rPr lang="ru-RU" sz="16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научить детей распознавать угрозу, просить помощь и принимать решение;</a:t>
            </a:r>
            <a:endParaRPr lang="ru-KZ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11" indent="-228611" algn="just">
              <a:lnSpc>
                <a:spcPct val="107000"/>
              </a:lnSpc>
              <a:spcAft>
                <a:spcPts val="533"/>
              </a:spcAft>
              <a:buFont typeface="Symbol" panose="05050102010706020507" pitchFamily="18" charset="2"/>
              <a:buChar char="·"/>
              <a:tabLst>
                <a:tab pos="360275" algn="l"/>
              </a:tabLst>
            </a:pPr>
            <a:r>
              <a:rPr lang="ru-RU" sz="16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снизить риски насилия, травли, несчастных случаев в школе и вне её.</a:t>
            </a:r>
            <a:endParaRPr lang="ru-KZ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C296919-B6DE-453C-800D-7735519498F6}"/>
              </a:ext>
            </a:extLst>
          </p:cNvPr>
          <p:cNvSpPr txBox="1"/>
          <p:nvPr/>
        </p:nvSpPr>
        <p:spPr>
          <a:xfrm>
            <a:off x="6156079" y="1361764"/>
            <a:ext cx="5552417" cy="19877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00158" algn="just">
              <a:lnSpc>
                <a:spcPct val="107000"/>
              </a:lnSpc>
              <a:spcAft>
                <a:spcPts val="533"/>
              </a:spcAft>
            </a:pPr>
            <a:r>
              <a:rPr lang="ru-RU" sz="1600" b="1" i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Дошкольные организации</a:t>
            </a:r>
            <a:endParaRPr lang="ru-KZ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11" indent="-228611" algn="just">
              <a:lnSpc>
                <a:spcPct val="107000"/>
              </a:lnSpc>
              <a:buFont typeface="+mj-lt"/>
              <a:buAutoNum type="arabicPeriod"/>
              <a:tabLst>
                <a:tab pos="420391" algn="l"/>
              </a:tabLst>
            </a:pPr>
            <a:r>
              <a:rPr lang="ru-RU" sz="16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Обеспечить проведение не менее 1 занятия в неделю по группам.</a:t>
            </a:r>
            <a:endParaRPr lang="ru-KZ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11" indent="-228611" algn="just">
              <a:lnSpc>
                <a:spcPct val="107000"/>
              </a:lnSpc>
              <a:buFont typeface="+mj-lt"/>
              <a:buAutoNum type="arabicPeriod"/>
              <a:tabLst>
                <a:tab pos="420391" algn="l"/>
              </a:tabLst>
            </a:pPr>
            <a:r>
              <a:rPr lang="ru-RU" sz="16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Использовать интерактивные, визуальные, игровые методы.</a:t>
            </a:r>
            <a:endParaRPr lang="ru-KZ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11" indent="-228611" algn="just">
              <a:lnSpc>
                <a:spcPct val="107000"/>
              </a:lnSpc>
              <a:spcAft>
                <a:spcPts val="533"/>
              </a:spcAft>
              <a:buFont typeface="+mj-lt"/>
              <a:buAutoNum type="arabicPeriod"/>
              <a:tabLst>
                <a:tab pos="420391" algn="l"/>
              </a:tabLst>
            </a:pPr>
            <a:r>
              <a:rPr lang="ru-RU" sz="16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Вести </a:t>
            </a:r>
            <a:r>
              <a:rPr lang="ru-RU" sz="1600" b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мониторинг сформированности навыков:</a:t>
            </a:r>
            <a:r>
              <a:rPr lang="ru-RU" sz="16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наблюдения, беседы.</a:t>
            </a:r>
            <a:endParaRPr lang="ru-KZ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id="{F0BE3D3A-0841-4CAA-B7AF-9D62E7711802}"/>
              </a:ext>
            </a:extLst>
          </p:cNvPr>
          <p:cNvCxnSpPr>
            <a:cxnSpLocks/>
          </p:cNvCxnSpPr>
          <p:nvPr/>
        </p:nvCxnSpPr>
        <p:spPr>
          <a:xfrm>
            <a:off x="6484609" y="3541634"/>
            <a:ext cx="4775200" cy="2907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557D740C-7CE2-42CF-9E5F-0BF2EAEA1D3F}"/>
              </a:ext>
            </a:extLst>
          </p:cNvPr>
          <p:cNvSpPr txBox="1"/>
          <p:nvPr/>
        </p:nvSpPr>
        <p:spPr>
          <a:xfrm>
            <a:off x="6009620" y="3789446"/>
            <a:ext cx="6140326" cy="3305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00158" algn="just">
              <a:lnSpc>
                <a:spcPct val="107000"/>
              </a:lnSpc>
              <a:spcAft>
                <a:spcPts val="533"/>
              </a:spcAft>
              <a:tabLst>
                <a:tab pos="420391" algn="l"/>
              </a:tabLst>
            </a:pPr>
            <a:r>
              <a:rPr lang="ru-RU" sz="1600" b="1" i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общеобразовательных школ и ТИПО</a:t>
            </a:r>
            <a:endParaRPr lang="ru-KZ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95325" lvl="1" indent="-190510" algn="just">
              <a:lnSpc>
                <a:spcPct val="107000"/>
              </a:lnSpc>
              <a:buFont typeface="+mj-lt"/>
              <a:buAutoNum type="arabicPeriod"/>
              <a:tabLst>
                <a:tab pos="420391" algn="l"/>
              </a:tabLst>
            </a:pPr>
            <a:r>
              <a:rPr lang="ru-RU" sz="16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Еженедельно проводить уроки по 10 минут на классных часах. </a:t>
            </a:r>
            <a:endParaRPr lang="ru-KZ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95325" lvl="1" indent="-190510" algn="just">
              <a:lnSpc>
                <a:spcPct val="107000"/>
              </a:lnSpc>
              <a:buFont typeface="+mj-lt"/>
              <a:buAutoNum type="arabicPeriod"/>
              <a:tabLst>
                <a:tab pos="420391" algn="l"/>
              </a:tabLst>
            </a:pPr>
            <a:r>
              <a:rPr lang="ru-RU" sz="16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Вести мониторинг сформированности навыков, используя чек-листы, опросы и наблюдения, конкурсы-соревнования.</a:t>
            </a:r>
            <a:endParaRPr lang="ru-KZ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95325" lvl="1" indent="-190510" algn="just">
              <a:lnSpc>
                <a:spcPct val="107000"/>
              </a:lnSpc>
              <a:buFont typeface="+mj-lt"/>
              <a:buAutoNum type="arabicPeriod"/>
              <a:tabLst>
                <a:tab pos="420391" algn="l"/>
              </a:tabLst>
            </a:pPr>
            <a:r>
              <a:rPr lang="ru-RU" sz="16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Информировать и вовлекать родителей на уроки безопасности.</a:t>
            </a:r>
            <a:endParaRPr lang="ru-KZ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95325" lvl="1" indent="-190510" algn="just">
              <a:lnSpc>
                <a:spcPct val="107000"/>
              </a:lnSpc>
              <a:buFont typeface="+mj-lt"/>
              <a:buAutoNum type="arabicPeriod"/>
              <a:tabLst>
                <a:tab pos="420391" algn="l"/>
              </a:tabLst>
            </a:pPr>
            <a:r>
              <a:rPr lang="ru-RU" sz="16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Стимулировать обсуждение, не навязывать готовые ответы.</a:t>
            </a:r>
            <a:endParaRPr lang="ru-KZ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95325" lvl="1" indent="-190510" algn="just">
              <a:lnSpc>
                <a:spcPct val="107000"/>
              </a:lnSpc>
              <a:buFont typeface="+mj-lt"/>
              <a:buAutoNum type="arabicPeriod"/>
              <a:tabLst>
                <a:tab pos="420391" algn="l"/>
              </a:tabLst>
            </a:pPr>
            <a:r>
              <a:rPr lang="ru-RU" sz="16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Использовать реальные истории, понятные подросткам.</a:t>
            </a:r>
            <a:endParaRPr lang="ru-KZ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95325" lvl="1" indent="-190510" algn="just">
              <a:lnSpc>
                <a:spcPct val="107000"/>
              </a:lnSpc>
              <a:buFont typeface="+mj-lt"/>
              <a:buAutoNum type="arabicPeriod"/>
              <a:tabLst>
                <a:tab pos="420391" algn="l"/>
              </a:tabLst>
            </a:pPr>
            <a:r>
              <a:rPr lang="ru-RU" sz="16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Давать алгоритмы поведения в форме простых шагов.</a:t>
            </a:r>
            <a:endParaRPr lang="ru-KZ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95325" lvl="1" indent="-190510" algn="just">
              <a:lnSpc>
                <a:spcPct val="107000"/>
              </a:lnSpc>
              <a:spcAft>
                <a:spcPts val="533"/>
              </a:spcAft>
              <a:buFont typeface="+mj-lt"/>
              <a:buAutoNum type="arabicPeriod"/>
              <a:tabLst>
                <a:tab pos="420391" algn="l"/>
              </a:tabLst>
            </a:pPr>
            <a:r>
              <a:rPr lang="ru-RU" sz="16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уроки приглашать представителей ЧС, полиции, здравоохранения, др.</a:t>
            </a:r>
            <a:endParaRPr lang="ru-KZ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67A761EE-B582-4895-828B-2DC04EF0233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6745" y="317075"/>
            <a:ext cx="2058815" cy="12831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15305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490</Words>
  <Application>Microsoft Office PowerPoint</Application>
  <PresentationFormat>Широкоэкранный</PresentationFormat>
  <Paragraphs>107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Roboto</vt:lpstr>
      <vt:lpstr>Roboto Black</vt:lpstr>
      <vt:lpstr>Symbol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И ПРИНЦИПЫ ЕДИНОЙ  ПРОГРАММЫ ВОСПИТАНИЯ «АДАЛ АЗАМАТ»</dc:title>
  <dc:creator>user</dc:creator>
  <cp:lastModifiedBy>Айгерим Абенова</cp:lastModifiedBy>
  <cp:revision>10</cp:revision>
  <dcterms:created xsi:type="dcterms:W3CDTF">2025-08-18T17:52:11Z</dcterms:created>
  <dcterms:modified xsi:type="dcterms:W3CDTF">2025-09-02T11:53:14Z</dcterms:modified>
</cp:coreProperties>
</file>